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embeddedFontLst>
    <p:embeddedFont>
      <p:font typeface="Rubik Medium"/>
      <p:regular r:id="rId29"/>
      <p:bold r:id="rId30"/>
      <p:italic r:id="rId31"/>
      <p:boldItalic r:id="rId32"/>
    </p:embeddedFont>
    <p:embeddedFont>
      <p:font typeface="Rubik Light"/>
      <p:regular r:id="rId33"/>
      <p:bold r:id="rId34"/>
      <p:italic r:id="rId35"/>
      <p:boldItalic r:id="rId36"/>
    </p:embeddedFont>
    <p:embeddedFont>
      <p:font typeface="EB Garamond"/>
      <p:regular r:id="rId37"/>
      <p:bold r:id="rId38"/>
      <p:italic r:id="rId39"/>
      <p:boldItalic r:id="rId40"/>
    </p:embeddedFont>
    <p:embeddedFont>
      <p:font typeface="Rubik"/>
      <p:regular r:id="rId41"/>
      <p:bold r:id="rId42"/>
      <p:italic r:id="rId43"/>
      <p:boldItalic r:id="rId44"/>
    </p:embeddedFont>
    <p:embeddedFont>
      <p:font typeface="Rubik SemiBold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">
          <p15:clr>
            <a:srgbClr val="9AA0A6"/>
          </p15:clr>
        </p15:guide>
        <p15:guide id="2" orient="horz" pos="428">
          <p15:clr>
            <a:srgbClr val="9AA0A6"/>
          </p15:clr>
        </p15:guide>
        <p15:guide id="3" pos="7323">
          <p15:clr>
            <a:srgbClr val="9AA0A6"/>
          </p15:clr>
        </p15:guide>
        <p15:guide id="4" orient="horz" pos="4032">
          <p15:clr>
            <a:srgbClr val="9AA0A6"/>
          </p15:clr>
        </p15:guide>
        <p15:guide id="5" pos="357">
          <p15:clr>
            <a:srgbClr val="9AA0A6"/>
          </p15:clr>
        </p15:guide>
        <p15:guide id="6" orient="horz" pos="2016">
          <p15:clr>
            <a:srgbClr val="9AA0A6"/>
          </p15:clr>
        </p15:guide>
        <p15:guide id="7" pos="2496">
          <p15:clr>
            <a:srgbClr val="9AA0A6"/>
          </p15:clr>
        </p15:guide>
        <p15:guide id="8" pos="2088">
          <p15:clr>
            <a:srgbClr val="9AA0A6"/>
          </p15:clr>
        </p15:guide>
        <p15:guide id="9" orient="horz" pos="864">
          <p15:clr>
            <a:srgbClr val="9AA0A6"/>
          </p15:clr>
        </p15:guide>
        <p15:guide id="10" orient="horz" pos="1426">
          <p15:clr>
            <a:srgbClr val="9AA0A6"/>
          </p15:clr>
        </p15:guide>
        <p15:guide id="11" orient="horz" pos="2317">
          <p15:clr>
            <a:srgbClr val="9AA0A6"/>
          </p15:clr>
        </p15:guide>
        <p15:guide id="12" orient="horz" pos="103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93F78A-C47A-4B68-B34D-90E766725F89}">
  <a:tblStyle styleId="{7593F78A-C47A-4B68-B34D-90E766725F8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/>
        <p:guide pos="428" orient="horz"/>
        <p:guide pos="7323"/>
        <p:guide pos="4032" orient="horz"/>
        <p:guide pos="357"/>
        <p:guide pos="2016" orient="horz"/>
        <p:guide pos="2496"/>
        <p:guide pos="2088"/>
        <p:guide pos="864" orient="horz"/>
        <p:guide pos="1426" orient="horz"/>
        <p:guide pos="2317" orient="horz"/>
        <p:guide pos="103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boldItalic.fntdata"/><Relationship Id="rId20" Type="http://schemas.openxmlformats.org/officeDocument/2006/relationships/slide" Target="slides/slide14.xml"/><Relationship Id="rId42" Type="http://schemas.openxmlformats.org/officeDocument/2006/relationships/font" Target="fonts/Rubik-bold.fntdata"/><Relationship Id="rId41" Type="http://schemas.openxmlformats.org/officeDocument/2006/relationships/font" Target="fonts/Rubik-regular.fntdata"/><Relationship Id="rId22" Type="http://schemas.openxmlformats.org/officeDocument/2006/relationships/slide" Target="slides/slide16.xml"/><Relationship Id="rId44" Type="http://schemas.openxmlformats.org/officeDocument/2006/relationships/font" Target="fonts/Rubik-boldItalic.fntdata"/><Relationship Id="rId21" Type="http://schemas.openxmlformats.org/officeDocument/2006/relationships/slide" Target="slides/slide15.xml"/><Relationship Id="rId43" Type="http://schemas.openxmlformats.org/officeDocument/2006/relationships/font" Target="fonts/Rubik-italic.fntdata"/><Relationship Id="rId24" Type="http://schemas.openxmlformats.org/officeDocument/2006/relationships/slide" Target="slides/slide18.xml"/><Relationship Id="rId46" Type="http://schemas.openxmlformats.org/officeDocument/2006/relationships/font" Target="fonts/RubikSemiBold-bold.fntdata"/><Relationship Id="rId23" Type="http://schemas.openxmlformats.org/officeDocument/2006/relationships/slide" Target="slides/slide17.xml"/><Relationship Id="rId45" Type="http://schemas.openxmlformats.org/officeDocument/2006/relationships/font" Target="fonts/Rubik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RubikSemiBold-boldItalic.fntdata"/><Relationship Id="rId25" Type="http://schemas.openxmlformats.org/officeDocument/2006/relationships/slide" Target="slides/slide19.xml"/><Relationship Id="rId47" Type="http://schemas.openxmlformats.org/officeDocument/2006/relationships/font" Target="fonts/RubikSemiBold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ubik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ubikMedium-italic.fntdata"/><Relationship Id="rId30" Type="http://schemas.openxmlformats.org/officeDocument/2006/relationships/font" Target="fonts/RubikMedium-bold.fntdata"/><Relationship Id="rId11" Type="http://schemas.openxmlformats.org/officeDocument/2006/relationships/slide" Target="slides/slide5.xml"/><Relationship Id="rId33" Type="http://schemas.openxmlformats.org/officeDocument/2006/relationships/font" Target="fonts/RubikLight-regular.fntdata"/><Relationship Id="rId10" Type="http://schemas.openxmlformats.org/officeDocument/2006/relationships/slide" Target="slides/slide4.xml"/><Relationship Id="rId32" Type="http://schemas.openxmlformats.org/officeDocument/2006/relationships/font" Target="fonts/RubikMedium-boldItalic.fntdata"/><Relationship Id="rId13" Type="http://schemas.openxmlformats.org/officeDocument/2006/relationships/slide" Target="slides/slide7.xml"/><Relationship Id="rId35" Type="http://schemas.openxmlformats.org/officeDocument/2006/relationships/font" Target="fonts/RubikLight-italic.fntdata"/><Relationship Id="rId12" Type="http://schemas.openxmlformats.org/officeDocument/2006/relationships/slide" Target="slides/slide6.xml"/><Relationship Id="rId34" Type="http://schemas.openxmlformats.org/officeDocument/2006/relationships/font" Target="fonts/RubikLight-bold.fntdata"/><Relationship Id="rId15" Type="http://schemas.openxmlformats.org/officeDocument/2006/relationships/slide" Target="slides/slide9.xml"/><Relationship Id="rId37" Type="http://schemas.openxmlformats.org/officeDocument/2006/relationships/font" Target="fonts/EBGaramond-regular.fntdata"/><Relationship Id="rId14" Type="http://schemas.openxmlformats.org/officeDocument/2006/relationships/slide" Target="slides/slide8.xml"/><Relationship Id="rId36" Type="http://schemas.openxmlformats.org/officeDocument/2006/relationships/font" Target="fonts/RubikLight-boldItalic.fntdata"/><Relationship Id="rId17" Type="http://schemas.openxmlformats.org/officeDocument/2006/relationships/slide" Target="slides/slide11.xml"/><Relationship Id="rId39" Type="http://schemas.openxmlformats.org/officeDocument/2006/relationships/font" Target="fonts/EBGaramond-italic.fntdata"/><Relationship Id="rId16" Type="http://schemas.openxmlformats.org/officeDocument/2006/relationships/slide" Target="slides/slide10.xml"/><Relationship Id="rId38" Type="http://schemas.openxmlformats.org/officeDocument/2006/relationships/font" Target="fonts/EBGaramon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084f8a8b7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11084f8a8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5" name="Google Shape;255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4" name="Google Shape;274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084f8a8b7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11084f8a8b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FBFB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9.jpg"/><Relationship Id="rId5" Type="http://schemas.openxmlformats.org/officeDocument/2006/relationships/image" Target="../media/image23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hyperlink" Target="https://data.elpasotimes.com/tornado-archive/" TargetMode="External"/><Relationship Id="rId5" Type="http://schemas.openxmlformats.org/officeDocument/2006/relationships/hyperlink" Target="https://en.wikipedia.org/wiki/Fujita_scale" TargetMode="External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lNoaJrTeD2jWqAjmX4P0JQqnwPZqhLs2/vie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25361" r="-10897" t="0"/>
          <a:stretch/>
        </p:blipFill>
        <p:spPr>
          <a:xfrm flipH="1">
            <a:off x="1763875" y="-50"/>
            <a:ext cx="10428125" cy="68580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-35400" y="-25650"/>
            <a:ext cx="6135600" cy="6976500"/>
          </a:xfrm>
          <a:prstGeom prst="flowChartDelay">
            <a:avLst/>
          </a:prstGeom>
          <a:noFill/>
          <a:ln cap="flat" cmpd="sng" w="76200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-288150" y="-25650"/>
            <a:ext cx="6336300" cy="6976500"/>
          </a:xfrm>
          <a:prstGeom prst="flowChartDelay">
            <a:avLst/>
          </a:prstGeom>
          <a:solidFill>
            <a:srgbClr val="284358"/>
          </a:solidFill>
          <a:ln cap="flat" cmpd="sng" w="38100">
            <a:solidFill>
              <a:srgbClr val="7EBD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733622" y="1358132"/>
            <a:ext cx="40842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Tornadoes</a:t>
            </a:r>
            <a:endParaRPr b="0" i="0" sz="5500" u="none" cap="none" strike="noStrike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in the USA </a:t>
            </a:r>
            <a:endParaRPr b="0" i="0" sz="5500" u="none" cap="none" strike="noStrike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33619" y="3288484"/>
            <a:ext cx="4383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Predicting the severity of the </a:t>
            </a:r>
            <a:endParaRPr b="0" i="0" sz="18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next Tornado in the United States</a:t>
            </a:r>
            <a:endParaRPr b="0" i="0" sz="18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786275" y="4808995"/>
            <a:ext cx="80757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Oren Keinan // Daniel Shechtman</a:t>
            </a:r>
            <a:endParaRPr b="0" i="0" sz="16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</a:t>
            </a:r>
            <a:r>
              <a:rPr b="0" i="0" lang="en-US" sz="13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Data Cleaning</a:t>
            </a:r>
            <a:endParaRPr b="0" i="0" sz="13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470363" y="1118851"/>
            <a:ext cx="1010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Handling Missing Data</a:t>
            </a:r>
            <a:endParaRPr b="0" i="0" sz="32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399795" y="2092950"/>
            <a:ext cx="3681000" cy="4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8435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After creating the data frame we noticed information missing in some numeric  columns, we decided to delete these rows completely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78435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Also duplicated rows were deleted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78435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We decided with Moshe Friedman to unify the F Scale attribute from 6 to 3 categories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208" name="Google Shape;208;p22"/>
          <p:cNvCxnSpPr/>
          <p:nvPr/>
        </p:nvCxnSpPr>
        <p:spPr>
          <a:xfrm>
            <a:off x="592525" y="1771109"/>
            <a:ext cx="45312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" name="Google Shape;209;p22"/>
          <p:cNvCxnSpPr/>
          <p:nvPr/>
        </p:nvCxnSpPr>
        <p:spPr>
          <a:xfrm>
            <a:off x="592525" y="1876400"/>
            <a:ext cx="4986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10" name="Google Shape;21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8096" y="5431858"/>
            <a:ext cx="4278848" cy="326842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1" name="Google Shape;211;p22"/>
          <p:cNvSpPr/>
          <p:nvPr/>
        </p:nvSpPr>
        <p:spPr>
          <a:xfrm>
            <a:off x="5123722" y="1734050"/>
            <a:ext cx="717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&#10;&#10;Description automatically generated" id="212" name="Google Shape;21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8075" y="2263050"/>
            <a:ext cx="6276600" cy="3168811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3" name="Google Shape;213;p22"/>
          <p:cNvCxnSpPr/>
          <p:nvPr/>
        </p:nvCxnSpPr>
        <p:spPr>
          <a:xfrm>
            <a:off x="5348075" y="5444800"/>
            <a:ext cx="4279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</a:t>
            </a:r>
            <a:r>
              <a:rPr b="0" i="0" lang="en-US" sz="13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Data Cleaning</a:t>
            </a:r>
            <a:endParaRPr b="0" i="0" sz="13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470363" y="1118851"/>
            <a:ext cx="1010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Before &amp; After </a:t>
            </a:r>
            <a:endParaRPr b="0" i="0" sz="32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399795" y="2092950"/>
            <a:ext cx="3681000" cy="4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8435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After removing all the rows with missing information we beautified the data in the data frame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78435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EF was removed from F Scale column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78435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Injury and fatality columns - brackets were removed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78435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lang="en-US" sz="1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property damage - coma removed ($) also removed and converted to int</a:t>
            </a:r>
            <a:endParaRPr sz="1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221" name="Google Shape;221;p23"/>
          <p:cNvCxnSpPr/>
          <p:nvPr/>
        </p:nvCxnSpPr>
        <p:spPr>
          <a:xfrm>
            <a:off x="592525" y="1771100"/>
            <a:ext cx="26673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" name="Google Shape;222;p23"/>
          <p:cNvCxnSpPr/>
          <p:nvPr/>
        </p:nvCxnSpPr>
        <p:spPr>
          <a:xfrm>
            <a:off x="592525" y="1876400"/>
            <a:ext cx="293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23" name="Google Shape;223;p23"/>
          <p:cNvSpPr/>
          <p:nvPr/>
        </p:nvSpPr>
        <p:spPr>
          <a:xfrm>
            <a:off x="3261497" y="1734050"/>
            <a:ext cx="717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160" y="4555750"/>
            <a:ext cx="7835327" cy="6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0150" y="2229241"/>
            <a:ext cx="7835324" cy="570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57209" y="728482"/>
            <a:ext cx="1080201" cy="10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/>
          <p:nvPr/>
        </p:nvSpPr>
        <p:spPr>
          <a:xfrm flipH="1">
            <a:off x="544768" y="828031"/>
            <a:ext cx="919500" cy="916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4"/>
          <p:cNvSpPr/>
          <p:nvPr/>
        </p:nvSpPr>
        <p:spPr>
          <a:xfrm flipH="1">
            <a:off x="754475" y="1007788"/>
            <a:ext cx="1709700" cy="607800"/>
          </a:xfrm>
          <a:prstGeom prst="rect">
            <a:avLst/>
          </a:prstGeom>
          <a:solidFill>
            <a:srgbClr val="284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 flipH="1">
            <a:off x="653150" y="950618"/>
            <a:ext cx="411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Visualisations</a:t>
            </a:r>
            <a:endParaRPr b="0" i="0" sz="30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4">
            <a:alphaModFix/>
          </a:blip>
          <a:srcRect b="0" l="27930" r="27934" t="0"/>
          <a:stretch/>
        </p:blipFill>
        <p:spPr>
          <a:xfrm>
            <a:off x="7810974" y="576500"/>
            <a:ext cx="3882858" cy="5824301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" name="Google Shape;235;p24"/>
          <p:cNvPicPr preferRelativeResize="0"/>
          <p:nvPr/>
        </p:nvPicPr>
        <p:blipFill rotWithShape="1">
          <a:blip r:embed="rId5">
            <a:alphaModFix/>
          </a:blip>
          <a:srcRect b="0" l="13713" r="21994" t="0"/>
          <a:stretch/>
        </p:blipFill>
        <p:spPr>
          <a:xfrm>
            <a:off x="3194231" y="2577575"/>
            <a:ext cx="4377325" cy="3823225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p24"/>
          <p:cNvSpPr txBox="1"/>
          <p:nvPr/>
        </p:nvSpPr>
        <p:spPr>
          <a:xfrm>
            <a:off x="3194225" y="6070800"/>
            <a:ext cx="2430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Madison, Georgia \\ 2022</a:t>
            </a:r>
            <a:endParaRPr b="0" i="0" sz="13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7804667" y="6070800"/>
            <a:ext cx="2075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North Texas \\ 2016</a:t>
            </a:r>
            <a:endParaRPr b="0" i="0" sz="13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 rotWithShape="1">
          <a:blip r:embed="rId6">
            <a:alphaModFix/>
          </a:blip>
          <a:srcRect b="0" l="0" r="0" t="17864"/>
          <a:stretch/>
        </p:blipFill>
        <p:spPr>
          <a:xfrm>
            <a:off x="4167831" y="576500"/>
            <a:ext cx="3403726" cy="1722886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9" name="Google Shape;239;p24"/>
          <p:cNvSpPr txBox="1"/>
          <p:nvPr/>
        </p:nvSpPr>
        <p:spPr>
          <a:xfrm>
            <a:off x="4174875" y="576500"/>
            <a:ext cx="2621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New Orleans, Louisiana \\ 2013 </a:t>
            </a:r>
            <a:endParaRPr b="0" i="0" sz="13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0" name="Google Shape;240;p24"/>
          <p:cNvPicPr preferRelativeResize="0"/>
          <p:nvPr/>
        </p:nvPicPr>
        <p:blipFill rotWithShape="1">
          <a:blip r:embed="rId7">
            <a:alphaModFix/>
          </a:blip>
          <a:srcRect b="0" l="26474" r="28977" t="0"/>
          <a:stretch/>
        </p:blipFill>
        <p:spPr>
          <a:xfrm>
            <a:off x="483156" y="2577575"/>
            <a:ext cx="2471651" cy="3823225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1" name="Google Shape;241;p24"/>
          <p:cNvSpPr txBox="1"/>
          <p:nvPr/>
        </p:nvSpPr>
        <p:spPr>
          <a:xfrm>
            <a:off x="457200" y="6070800"/>
            <a:ext cx="25512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New Jersey, New York \\ 2021</a:t>
            </a:r>
            <a:endParaRPr b="0" i="0" sz="13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pie chart&#10;&#10;Description automatically generated" id="246" name="Google Shape;246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1950" y="2317725"/>
            <a:ext cx="7002900" cy="3570000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7" name="Google Shape;247;p25"/>
          <p:cNvSpPr txBox="1"/>
          <p:nvPr/>
        </p:nvSpPr>
        <p:spPr>
          <a:xfrm>
            <a:off x="486642" y="2263043"/>
            <a:ext cx="34128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In the following pie chart,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we take a look at the division between the </a:t>
            </a:r>
            <a:r>
              <a:rPr b="0" i="0" lang="en-US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three categories</a:t>
            </a:r>
            <a:endParaRPr b="0" i="0" sz="18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we decided to explore during 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this project regarding the 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severity of a Tornado storm.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Visualisations </a:t>
            </a:r>
            <a:endParaRPr b="0" i="0" sz="13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470363" y="1118851"/>
            <a:ext cx="1010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Division By Severity</a:t>
            </a:r>
            <a:endParaRPr b="0" i="0" sz="30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cxnSp>
        <p:nvCxnSpPr>
          <p:cNvPr id="250" name="Google Shape;250;p25"/>
          <p:cNvCxnSpPr/>
          <p:nvPr/>
        </p:nvCxnSpPr>
        <p:spPr>
          <a:xfrm>
            <a:off x="592525" y="1771100"/>
            <a:ext cx="38103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" name="Google Shape;251;p25"/>
          <p:cNvCxnSpPr/>
          <p:nvPr/>
        </p:nvCxnSpPr>
        <p:spPr>
          <a:xfrm>
            <a:off x="592525" y="1876400"/>
            <a:ext cx="3914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52" name="Google Shape;252;p25"/>
          <p:cNvSpPr/>
          <p:nvPr/>
        </p:nvSpPr>
        <p:spPr>
          <a:xfrm>
            <a:off x="4333802" y="1734038"/>
            <a:ext cx="741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bar chart&#10;&#10;Description automatically generated" id="257" name="Google Shape;257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6259" y="2263050"/>
            <a:ext cx="7318500" cy="3417000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8" name="Google Shape;258;p26"/>
          <p:cNvSpPr txBox="1"/>
          <p:nvPr/>
        </p:nvSpPr>
        <p:spPr>
          <a:xfrm>
            <a:off x="486642" y="2263043"/>
            <a:ext cx="3412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In the following graph we see the states on the </a:t>
            </a:r>
            <a:r>
              <a:rPr b="0" i="0" lang="en-US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 axis sorted from southern to northern states. The Y axis represents number of tornadoes.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As we can see in general that the south states in the US will be subjected to more tornadoes than their northern states. </a:t>
            </a:r>
            <a:endParaRPr b="0" i="0" sz="18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Visualisations </a:t>
            </a:r>
            <a:endParaRPr b="0" i="0" sz="13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470363" y="1118851"/>
            <a:ext cx="1010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South to North</a:t>
            </a:r>
            <a:endParaRPr b="0" i="0" sz="30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cxnSp>
        <p:nvCxnSpPr>
          <p:cNvPr id="261" name="Google Shape;261;p26"/>
          <p:cNvCxnSpPr/>
          <p:nvPr/>
        </p:nvCxnSpPr>
        <p:spPr>
          <a:xfrm>
            <a:off x="592525" y="1771107"/>
            <a:ext cx="26676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2" name="Google Shape;262;p26"/>
          <p:cNvCxnSpPr/>
          <p:nvPr/>
        </p:nvCxnSpPr>
        <p:spPr>
          <a:xfrm>
            <a:off x="592525" y="1876400"/>
            <a:ext cx="3306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63" name="Google Shape;263;p26"/>
          <p:cNvSpPr/>
          <p:nvPr/>
        </p:nvSpPr>
        <p:spPr>
          <a:xfrm>
            <a:off x="3235076" y="1734050"/>
            <a:ext cx="795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/>
        </p:nvSpPr>
        <p:spPr>
          <a:xfrm>
            <a:off x="457200" y="1765475"/>
            <a:ext cx="313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486650" y="2263050"/>
            <a:ext cx="3605100" cy="3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in this graph we sorted the states from south to north and added the fatalities and injuries to one number. 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as we can see, the southern states have more fatalities </a:t>
            </a:r>
            <a:endParaRPr b="0" i="0" sz="18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and injuries then the </a:t>
            </a:r>
            <a:endParaRPr b="0" i="0" sz="18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northern states.</a:t>
            </a:r>
            <a:endParaRPr b="0" i="0" sz="18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70" name="Google Shape;270;p27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Visualisations \\ </a:t>
            </a:r>
            <a:r>
              <a:rPr b="0" i="0" lang="en-US" sz="13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South to North </a:t>
            </a:r>
            <a:r>
              <a:rPr b="1" i="0" lang="en-US" sz="13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II</a:t>
            </a:r>
            <a:endParaRPr b="1" i="0" sz="130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bar chart&#10;&#10;Description automatically generated" id="271" name="Google Shape;271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5483" y="1765475"/>
            <a:ext cx="7229100" cy="4047900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 txBox="1"/>
          <p:nvPr/>
        </p:nvSpPr>
        <p:spPr>
          <a:xfrm>
            <a:off x="9365473" y="2932875"/>
            <a:ext cx="2432100" cy="24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As we can see in general – in earlier years the US had lower numbers of tornado storms than more recent years.</a:t>
            </a:r>
            <a:endParaRPr b="0" i="0" sz="17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487224" y="379825"/>
            <a:ext cx="570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Visualisations 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bar chart, histogram&#10;&#10;Description automatically generated" id="278" name="Google Shape;278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890" t="0"/>
          <a:stretch/>
        </p:blipFill>
        <p:spPr>
          <a:xfrm>
            <a:off x="567325" y="2309698"/>
            <a:ext cx="8593500" cy="3600000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9" name="Google Shape;279;p28"/>
          <p:cNvSpPr txBox="1"/>
          <p:nvPr/>
        </p:nvSpPr>
        <p:spPr>
          <a:xfrm>
            <a:off x="470370" y="1111800"/>
            <a:ext cx="583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Number of Tornadoes per year</a:t>
            </a:r>
            <a:endParaRPr b="0" i="0" sz="30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cxnSp>
        <p:nvCxnSpPr>
          <p:cNvPr id="280" name="Google Shape;280;p28"/>
          <p:cNvCxnSpPr/>
          <p:nvPr/>
        </p:nvCxnSpPr>
        <p:spPr>
          <a:xfrm>
            <a:off x="592525" y="1764065"/>
            <a:ext cx="58044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1" name="Google Shape;281;p28"/>
          <p:cNvCxnSpPr/>
          <p:nvPr/>
        </p:nvCxnSpPr>
        <p:spPr>
          <a:xfrm>
            <a:off x="592525" y="1869356"/>
            <a:ext cx="5977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82" name="Google Shape;282;p28"/>
          <p:cNvSpPr txBox="1"/>
          <p:nvPr/>
        </p:nvSpPr>
        <p:spPr>
          <a:xfrm>
            <a:off x="906418" y="2447664"/>
            <a:ext cx="4798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284358"/>
                </a:solidFill>
                <a:latin typeface="Rubik"/>
                <a:ea typeface="Rubik"/>
                <a:cs typeface="Rubik"/>
                <a:sym typeface="Rubik"/>
              </a:rPr>
              <a:t>In the following graph we see the years </a:t>
            </a:r>
            <a:endParaRPr b="0" i="0" sz="1700" u="none" cap="none" strike="noStrike">
              <a:solidFill>
                <a:srgbClr val="284358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284358"/>
                </a:solidFill>
                <a:latin typeface="Rubik"/>
                <a:ea typeface="Rubik"/>
                <a:cs typeface="Rubik"/>
                <a:sym typeface="Rubik"/>
              </a:rPr>
              <a:t>on the X axis sorted from 1950 - 2021. </a:t>
            </a:r>
            <a:endParaRPr b="0" i="0" sz="1700" u="none" cap="none" strike="noStrike">
              <a:solidFill>
                <a:srgbClr val="284358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284358"/>
                </a:solidFill>
                <a:latin typeface="Rubik"/>
                <a:ea typeface="Rubik"/>
                <a:cs typeface="Rubik"/>
                <a:sym typeface="Rubik"/>
              </a:rPr>
              <a:t>The Y axis represents number of tornadoes.</a:t>
            </a:r>
            <a:endParaRPr b="0" i="0" sz="1700" u="none" cap="none" strike="noStrike">
              <a:solidFill>
                <a:srgbClr val="2843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3" name="Google Shape;283;p28"/>
          <p:cNvSpPr/>
          <p:nvPr/>
        </p:nvSpPr>
        <p:spPr>
          <a:xfrm>
            <a:off x="6359276" y="1719642"/>
            <a:ext cx="795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/>
          <p:nvPr/>
        </p:nvSpPr>
        <p:spPr>
          <a:xfrm>
            <a:off x="486650" y="2034450"/>
            <a:ext cx="3475800" cy="4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Here is a graph that tells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us that property damage, 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because of Significant 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strength Tornadoes, is 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bigger than Devastating strength Tornadoes. 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Can you guess maybe why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is that? (the answer lies within the visualizations) 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If you said that it's because that Devastating strength Tornadoes are very rare 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you are correct!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470363" y="890251"/>
            <a:ext cx="1010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Property Damage divided by Severity</a:t>
            </a:r>
            <a:endParaRPr b="0" i="0" sz="30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90" name="Google Shape;290;p29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Visualisations </a:t>
            </a:r>
            <a:endParaRPr b="0" i="0" sz="13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1" name="Google Shape;291;p29"/>
          <p:cNvCxnSpPr/>
          <p:nvPr/>
        </p:nvCxnSpPr>
        <p:spPr>
          <a:xfrm>
            <a:off x="592525" y="1542509"/>
            <a:ext cx="69924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2" name="Google Shape;292;p29"/>
          <p:cNvCxnSpPr/>
          <p:nvPr/>
        </p:nvCxnSpPr>
        <p:spPr>
          <a:xfrm>
            <a:off x="592525" y="1647800"/>
            <a:ext cx="7694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93" name="Google Shape;293;p29"/>
          <p:cNvSpPr/>
          <p:nvPr/>
        </p:nvSpPr>
        <p:spPr>
          <a:xfrm>
            <a:off x="7585251" y="1505450"/>
            <a:ext cx="708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bar chart&#10;&#10;Description automatically generated" id="294" name="Google Shape;294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6925" y="2155375"/>
            <a:ext cx="7837800" cy="4245300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2948" y="744223"/>
            <a:ext cx="5610974" cy="561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8498" y="767263"/>
            <a:ext cx="5245851" cy="532347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/>
          <p:nvPr/>
        </p:nvSpPr>
        <p:spPr>
          <a:xfrm>
            <a:off x="3893700" y="1250700"/>
            <a:ext cx="4464900" cy="4449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0"/>
          <p:cNvSpPr txBox="1"/>
          <p:nvPr/>
        </p:nvSpPr>
        <p:spPr>
          <a:xfrm>
            <a:off x="4082611" y="2450673"/>
            <a:ext cx="40842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Machine </a:t>
            </a:r>
            <a:endParaRPr b="0" i="0" sz="5500" u="none" cap="none" strike="noStrike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Learning</a:t>
            </a:r>
            <a:endParaRPr b="0" i="0" sz="5500" u="none" cap="none" strike="noStrike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03" name="Google Shape;303;p30"/>
          <p:cNvPicPr preferRelativeResize="0"/>
          <p:nvPr/>
        </p:nvPicPr>
        <p:blipFill rotWithShape="1">
          <a:blip r:embed="rId5">
            <a:alphaModFix/>
          </a:blip>
          <a:srcRect b="0" l="42548" r="0" t="0"/>
          <a:stretch/>
        </p:blipFill>
        <p:spPr>
          <a:xfrm flipH="1">
            <a:off x="10994425" y="2526875"/>
            <a:ext cx="1197575" cy="245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30"/>
          <p:cNvCxnSpPr/>
          <p:nvPr/>
        </p:nvCxnSpPr>
        <p:spPr>
          <a:xfrm rot="10800000">
            <a:off x="9913785" y="3735169"/>
            <a:ext cx="5399700" cy="0"/>
          </a:xfrm>
          <a:prstGeom prst="straightConnector1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p30"/>
          <p:cNvCxnSpPr/>
          <p:nvPr/>
        </p:nvCxnSpPr>
        <p:spPr>
          <a:xfrm rot="10800000">
            <a:off x="9371385" y="3911875"/>
            <a:ext cx="5942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06" name="Google Shape;306;p30"/>
          <p:cNvSpPr/>
          <p:nvPr/>
        </p:nvSpPr>
        <p:spPr>
          <a:xfrm flipH="1">
            <a:off x="9789187" y="3672975"/>
            <a:ext cx="124500" cy="1242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p30"/>
          <p:cNvCxnSpPr/>
          <p:nvPr/>
        </p:nvCxnSpPr>
        <p:spPr>
          <a:xfrm>
            <a:off x="-3408415" y="3754119"/>
            <a:ext cx="5399700" cy="0"/>
          </a:xfrm>
          <a:prstGeom prst="straightConnector1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Google Shape;308;p30"/>
          <p:cNvCxnSpPr/>
          <p:nvPr/>
        </p:nvCxnSpPr>
        <p:spPr>
          <a:xfrm>
            <a:off x="-3408415" y="3930825"/>
            <a:ext cx="5942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09" name="Google Shape;309;p30"/>
          <p:cNvSpPr/>
          <p:nvPr/>
        </p:nvSpPr>
        <p:spPr>
          <a:xfrm>
            <a:off x="1991384" y="3691925"/>
            <a:ext cx="124500" cy="1242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0"/>
          <p:cNvPicPr preferRelativeResize="0"/>
          <p:nvPr/>
        </p:nvPicPr>
        <p:blipFill rotWithShape="1">
          <a:blip r:embed="rId5">
            <a:alphaModFix/>
          </a:blip>
          <a:srcRect b="0" l="39657" r="0" t="0"/>
          <a:stretch/>
        </p:blipFill>
        <p:spPr>
          <a:xfrm>
            <a:off x="0" y="2526875"/>
            <a:ext cx="1257875" cy="2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15601" y="1172573"/>
            <a:ext cx="4800900" cy="48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Machine Learning</a:t>
            </a:r>
            <a:endParaRPr b="0" i="0" sz="13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1"/>
          <p:cNvSpPr txBox="1"/>
          <p:nvPr/>
        </p:nvSpPr>
        <p:spPr>
          <a:xfrm>
            <a:off x="470363" y="1118851"/>
            <a:ext cx="1010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Logistic Regression</a:t>
            </a:r>
            <a:endParaRPr b="0" i="0" sz="30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cxnSp>
        <p:nvCxnSpPr>
          <p:cNvPr id="318" name="Google Shape;318;p31"/>
          <p:cNvCxnSpPr/>
          <p:nvPr/>
        </p:nvCxnSpPr>
        <p:spPr>
          <a:xfrm>
            <a:off x="592525" y="1771100"/>
            <a:ext cx="38103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31"/>
          <p:cNvCxnSpPr/>
          <p:nvPr/>
        </p:nvCxnSpPr>
        <p:spPr>
          <a:xfrm>
            <a:off x="592525" y="1876400"/>
            <a:ext cx="3914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20" name="Google Shape;320;p31"/>
          <p:cNvSpPr/>
          <p:nvPr/>
        </p:nvSpPr>
        <p:spPr>
          <a:xfrm>
            <a:off x="4333802" y="1734038"/>
            <a:ext cx="741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399800" y="2245350"/>
            <a:ext cx="3810300" cy="4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177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Our label is “F Scale” column, because our research question refer to if a Tornado is moderate significant or devastating . We chose to apply Logistic Regression – Supervised Learning for classification problems – categorical label.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9177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Before the feature engineering stage, we got accuracy of 75%~. Our final model accuracy is 78~%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22" name="Google Shape;322;p31"/>
          <p:cNvPicPr preferRelativeResize="0"/>
          <p:nvPr/>
        </p:nvPicPr>
        <p:blipFill rotWithShape="1">
          <a:blip r:embed="rId3">
            <a:alphaModFix/>
          </a:blip>
          <a:srcRect b="0" l="30065" r="0" t="0"/>
          <a:stretch/>
        </p:blipFill>
        <p:spPr>
          <a:xfrm>
            <a:off x="4998036" y="0"/>
            <a:ext cx="71939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/>
          <p:nvPr/>
        </p:nvSpPr>
        <p:spPr>
          <a:xfrm>
            <a:off x="5011375" y="0"/>
            <a:ext cx="7194000" cy="6858000"/>
          </a:xfrm>
          <a:prstGeom prst="rect">
            <a:avLst/>
          </a:prstGeom>
          <a:solidFill>
            <a:srgbClr val="E07243">
              <a:alpha val="36078"/>
            </a:srgbClr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0863" y="3977200"/>
            <a:ext cx="762000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</a:t>
            </a:r>
            <a:r>
              <a:rPr b="0" i="0" lang="en-US" sz="13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Project Introduction</a:t>
            </a:r>
            <a:endParaRPr b="0" i="0" sz="13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8325" y="3977200"/>
            <a:ext cx="762000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5813" y="3977200"/>
            <a:ext cx="762000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1047475" y="1592725"/>
            <a:ext cx="101007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What will be the severity of the next </a:t>
            </a:r>
            <a:endParaRPr b="0" i="0" sz="22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Tornado in the United States?</a:t>
            </a:r>
            <a:endParaRPr b="0" i="0" sz="22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203" y="3036674"/>
            <a:ext cx="2217175" cy="19382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973079" y="3581042"/>
            <a:ext cx="179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Data</a:t>
            </a:r>
            <a:endParaRPr b="0" i="0" sz="18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Acquisition</a:t>
            </a:r>
            <a:endParaRPr b="0" i="0" sz="18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73678" y="3036674"/>
            <a:ext cx="2217175" cy="193820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3800554" y="3581042"/>
            <a:ext cx="179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Data </a:t>
            </a:r>
            <a:endParaRPr b="0" i="0" sz="18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Cleaning</a:t>
            </a:r>
            <a:endParaRPr b="0" i="0" sz="18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1153" y="3036674"/>
            <a:ext cx="2217175" cy="193820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6628029" y="3739000"/>
            <a:ext cx="17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Visualisations</a:t>
            </a:r>
            <a:endParaRPr b="0" i="0" sz="18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28628" y="3036674"/>
            <a:ext cx="2217175" cy="193820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9455504" y="3581042"/>
            <a:ext cx="179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Machine</a:t>
            </a:r>
            <a:endParaRPr b="0" i="0" sz="18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Learning</a:t>
            </a:r>
            <a:endParaRPr b="0" i="0" sz="18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Machine Learning \\</a:t>
            </a:r>
            <a:r>
              <a:rPr b="0" i="0" lang="en-US" sz="13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 Logistic Regression &amp; other Algorithms</a:t>
            </a:r>
            <a:endParaRPr b="0" i="0" sz="13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2"/>
          <p:cNvSpPr txBox="1"/>
          <p:nvPr/>
        </p:nvSpPr>
        <p:spPr>
          <a:xfrm>
            <a:off x="470363" y="1118851"/>
            <a:ext cx="1010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Results Summary</a:t>
            </a:r>
            <a:endParaRPr b="0" i="0" sz="30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cxnSp>
        <p:nvCxnSpPr>
          <p:cNvPr id="330" name="Google Shape;330;p32"/>
          <p:cNvCxnSpPr/>
          <p:nvPr/>
        </p:nvCxnSpPr>
        <p:spPr>
          <a:xfrm>
            <a:off x="592525" y="1771100"/>
            <a:ext cx="33393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p32"/>
          <p:cNvCxnSpPr/>
          <p:nvPr/>
        </p:nvCxnSpPr>
        <p:spPr>
          <a:xfrm>
            <a:off x="592525" y="1876400"/>
            <a:ext cx="3430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32" name="Google Shape;332;p32"/>
          <p:cNvSpPr/>
          <p:nvPr/>
        </p:nvSpPr>
        <p:spPr>
          <a:xfrm>
            <a:off x="3904527" y="1734038"/>
            <a:ext cx="741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3" name="Google Shape;333;p32"/>
          <p:cNvGraphicFramePr/>
          <p:nvPr/>
        </p:nvGraphicFramePr>
        <p:xfrm>
          <a:off x="658266" y="27039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{7593F78A-C47A-4B68-B34D-90E766725F89}</a:tableStyleId>
              </a:tblPr>
              <a:tblGrid>
                <a:gridCol w="1576350"/>
                <a:gridCol w="1596575"/>
                <a:gridCol w="1773300"/>
                <a:gridCol w="2692500"/>
                <a:gridCol w="845650"/>
                <a:gridCol w="807025"/>
                <a:gridCol w="1578850"/>
              </a:tblGrid>
              <a:tr h="720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0" lang="en-US" sz="17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Algorithm</a:t>
                      </a:r>
                      <a:endParaRPr b="0" sz="17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0" lang="en-US" sz="17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KNN</a:t>
                      </a:r>
                      <a:endParaRPr b="0" sz="17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0" lang="en-US" sz="17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Decision Tree</a:t>
                      </a:r>
                      <a:endParaRPr b="0" sz="17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0" lang="en-US" sz="17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Random Forest</a:t>
                      </a:r>
                      <a:endParaRPr b="0" sz="17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Calibri"/>
                        <a:buNone/>
                      </a:pPr>
                      <a:r>
                        <a:rPr b="0" i="0" lang="en-US" sz="17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Base</a:t>
                      </a:r>
                      <a:endParaRPr b="0" sz="17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Calibri"/>
                        <a:buNone/>
                      </a:pPr>
                      <a:r>
                        <a:rPr b="0" i="0" lang="en-US" sz="17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SVM</a:t>
                      </a:r>
                      <a:endParaRPr b="0" sz="17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Calibri"/>
                        <a:buNone/>
                      </a:pPr>
                      <a:r>
                        <a:t/>
                      </a:r>
                      <a:endParaRPr b="0" sz="17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Calibri"/>
                        <a:buNone/>
                      </a:pPr>
                      <a:r>
                        <a:rPr b="0" i="0" lang="en-US" sz="17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Logistic Regression</a:t>
                      </a:r>
                      <a:endParaRPr b="0" sz="17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8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Best Result</a:t>
                      </a:r>
                      <a:endParaRPr sz="17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None = 73%</a:t>
                      </a:r>
                      <a:endParaRPr sz="17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Calibri"/>
                        <a:buNone/>
                      </a:pPr>
                      <a:r>
                        <a:rPr lang="en-US" sz="17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K = 3 , 75%</a:t>
                      </a:r>
                      <a:endParaRPr sz="17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None = 72%</a:t>
                      </a:r>
                      <a:endParaRPr sz="17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Calibri"/>
                        <a:buNone/>
                      </a:pPr>
                      <a:r>
                        <a:rPr lang="en-US" sz="17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8/10 = 78%</a:t>
                      </a:r>
                      <a:endParaRPr sz="17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None = 76%</a:t>
                      </a:r>
                      <a:endParaRPr sz="17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Calibri"/>
                        <a:buNone/>
                      </a:pPr>
                      <a:r>
                        <a:rPr lang="en-US" sz="17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51 estimators = 76%</a:t>
                      </a:r>
                      <a:endParaRPr sz="17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73%</a:t>
                      </a:r>
                      <a:endParaRPr sz="17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76%</a:t>
                      </a:r>
                      <a:endParaRPr sz="17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75%</a:t>
                      </a:r>
                      <a:endParaRPr sz="17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650" marB="63650" marR="127300" marL="1273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"/>
          <p:cNvSpPr txBox="1"/>
          <p:nvPr/>
        </p:nvSpPr>
        <p:spPr>
          <a:xfrm>
            <a:off x="470376" y="1118850"/>
            <a:ext cx="162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Bonus</a:t>
            </a:r>
            <a:endParaRPr b="0" i="0" sz="30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cxnSp>
        <p:nvCxnSpPr>
          <p:cNvPr id="339" name="Google Shape;339;p33"/>
          <p:cNvCxnSpPr/>
          <p:nvPr/>
        </p:nvCxnSpPr>
        <p:spPr>
          <a:xfrm>
            <a:off x="592525" y="1771100"/>
            <a:ext cx="13131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0" name="Google Shape;340;p33"/>
          <p:cNvCxnSpPr/>
          <p:nvPr/>
        </p:nvCxnSpPr>
        <p:spPr>
          <a:xfrm>
            <a:off x="592525" y="1876400"/>
            <a:ext cx="1490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41" name="Google Shape;341;p33"/>
          <p:cNvSpPr/>
          <p:nvPr/>
        </p:nvSpPr>
        <p:spPr>
          <a:xfrm>
            <a:off x="1899864" y="1734038"/>
            <a:ext cx="741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 txBox="1"/>
          <p:nvPr/>
        </p:nvSpPr>
        <p:spPr>
          <a:xfrm>
            <a:off x="475995" y="2772675"/>
            <a:ext cx="36810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Another ML model we built that was based on logistic regression was this: With two inputs from the user regarding width and length of a tornado, the model can provide results of probability of each severity category.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43" name="Google Shape;343;p33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Machine Learning \\</a:t>
            </a:r>
            <a:r>
              <a:rPr b="0" i="0" lang="en-US" sz="13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 Logistic Regression Bonus </a:t>
            </a:r>
            <a:endParaRPr b="0" i="0" sz="13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7575" y="2246275"/>
            <a:ext cx="6013110" cy="1447511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5" name="Google Shape;345;p33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7575" y="4310345"/>
            <a:ext cx="6013200" cy="1111500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7243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1552" y="784687"/>
            <a:ext cx="5206474" cy="5283493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4"/>
          <p:cNvSpPr/>
          <p:nvPr/>
        </p:nvSpPr>
        <p:spPr>
          <a:xfrm>
            <a:off x="3893700" y="1250700"/>
            <a:ext cx="4464900" cy="4449000"/>
          </a:xfrm>
          <a:prstGeom prst="ellipse">
            <a:avLst/>
          </a:prstGeom>
          <a:solidFill>
            <a:srgbClr val="284358"/>
          </a:solidFill>
          <a:ln cap="flat" cmpd="sng" w="28575">
            <a:solidFill>
              <a:srgbClr val="7EBD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2" name="Google Shape;352;p34"/>
          <p:cNvCxnSpPr/>
          <p:nvPr/>
        </p:nvCxnSpPr>
        <p:spPr>
          <a:xfrm rot="10800000">
            <a:off x="9913785" y="3735169"/>
            <a:ext cx="5399700" cy="0"/>
          </a:xfrm>
          <a:prstGeom prst="straightConnector1">
            <a:avLst/>
          </a:prstGeom>
          <a:noFill/>
          <a:ln cap="flat" cmpd="sng" w="28575">
            <a:solidFill>
              <a:srgbClr val="28435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3" name="Google Shape;353;p34"/>
          <p:cNvCxnSpPr/>
          <p:nvPr/>
        </p:nvCxnSpPr>
        <p:spPr>
          <a:xfrm rot="10800000">
            <a:off x="9371385" y="3911875"/>
            <a:ext cx="5942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54" name="Google Shape;354;p34"/>
          <p:cNvSpPr/>
          <p:nvPr/>
        </p:nvSpPr>
        <p:spPr>
          <a:xfrm flipH="1">
            <a:off x="9789187" y="3672975"/>
            <a:ext cx="124500" cy="1242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p34"/>
          <p:cNvCxnSpPr/>
          <p:nvPr/>
        </p:nvCxnSpPr>
        <p:spPr>
          <a:xfrm>
            <a:off x="-3408415" y="3754119"/>
            <a:ext cx="5399700" cy="0"/>
          </a:xfrm>
          <a:prstGeom prst="straightConnector1">
            <a:avLst/>
          </a:prstGeom>
          <a:noFill/>
          <a:ln cap="flat" cmpd="sng" w="28575">
            <a:solidFill>
              <a:srgbClr val="28435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34"/>
          <p:cNvCxnSpPr/>
          <p:nvPr/>
        </p:nvCxnSpPr>
        <p:spPr>
          <a:xfrm>
            <a:off x="-3408415" y="3930825"/>
            <a:ext cx="5942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57" name="Google Shape;357;p34"/>
          <p:cNvSpPr/>
          <p:nvPr/>
        </p:nvSpPr>
        <p:spPr>
          <a:xfrm>
            <a:off x="1991384" y="3691925"/>
            <a:ext cx="124500" cy="1242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4"/>
          <p:cNvSpPr txBox="1"/>
          <p:nvPr/>
        </p:nvSpPr>
        <p:spPr>
          <a:xfrm>
            <a:off x="4084061" y="2907873"/>
            <a:ext cx="4084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Questions</a:t>
            </a:r>
            <a:endParaRPr b="0" i="0" sz="5500" u="none" cap="none" strike="noStrike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59" name="Google Shape;359;p34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</a:t>
            </a:r>
            <a:endParaRPr b="0" i="0" sz="13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34"/>
          <p:cNvPicPr preferRelativeResize="0"/>
          <p:nvPr/>
        </p:nvPicPr>
        <p:blipFill rotWithShape="1">
          <a:blip r:embed="rId4">
            <a:alphaModFix/>
          </a:blip>
          <a:srcRect b="0" l="38623" r="0" t="0"/>
          <a:stretch/>
        </p:blipFill>
        <p:spPr>
          <a:xfrm>
            <a:off x="-1" y="2544725"/>
            <a:ext cx="1265975" cy="2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4"/>
          <p:cNvPicPr preferRelativeResize="0"/>
          <p:nvPr/>
        </p:nvPicPr>
        <p:blipFill rotWithShape="1">
          <a:blip r:embed="rId5">
            <a:alphaModFix/>
          </a:blip>
          <a:srcRect b="0" l="38623" r="0" t="0"/>
          <a:stretch/>
        </p:blipFill>
        <p:spPr>
          <a:xfrm flipH="1">
            <a:off x="10934824" y="2544725"/>
            <a:ext cx="1265975" cy="2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84087" y="379818"/>
            <a:ext cx="1024326" cy="1162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9425" y="1298350"/>
            <a:ext cx="5635499" cy="4478999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15"/>
          <p:cNvSpPr txBox="1"/>
          <p:nvPr/>
        </p:nvSpPr>
        <p:spPr>
          <a:xfrm>
            <a:off x="470363" y="1118851"/>
            <a:ext cx="1010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F Scale</a:t>
            </a:r>
            <a:endParaRPr b="0" i="0" sz="32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cxnSp>
        <p:nvCxnSpPr>
          <p:cNvPr id="113" name="Google Shape;113;p15"/>
          <p:cNvCxnSpPr/>
          <p:nvPr/>
        </p:nvCxnSpPr>
        <p:spPr>
          <a:xfrm>
            <a:off x="592525" y="1711865"/>
            <a:ext cx="13908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5"/>
          <p:cNvCxnSpPr/>
          <p:nvPr/>
        </p:nvCxnSpPr>
        <p:spPr>
          <a:xfrm>
            <a:off x="592525" y="1817177"/>
            <a:ext cx="1724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15" name="Google Shape;115;p15"/>
          <p:cNvSpPr/>
          <p:nvPr/>
        </p:nvSpPr>
        <p:spPr>
          <a:xfrm>
            <a:off x="1968052" y="1674813"/>
            <a:ext cx="741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</a:t>
            </a:r>
            <a:r>
              <a:rPr b="0" i="0" lang="en-US" sz="13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Project Introduction</a:t>
            </a:r>
            <a:endParaRPr b="0" i="0" sz="13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457200" y="3907200"/>
            <a:ext cx="57561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The official Fujita scale category is determined by meteorologists and engineers after a ground or aerial damage survey, or both; and depending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on the circumstances, ground-swirl patterns (cycloidal marks), weather radar data, witness testimonies, media reports and damage imagery.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05100" y="2092950"/>
            <a:ext cx="3681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The Fujita</a:t>
            </a: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 scale is a scale for rating tornado intensity, based primarily on the damage tornadoes inflict on human-built structures and vegetation.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7243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16"/>
          <p:cNvCxnSpPr/>
          <p:nvPr/>
        </p:nvCxnSpPr>
        <p:spPr>
          <a:xfrm flipH="1" rot="10800000">
            <a:off x="611275" y="6381200"/>
            <a:ext cx="11031300" cy="5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6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</a:t>
            </a:r>
            <a:r>
              <a:rPr b="0" i="0" lang="en-US" sz="13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Project Introduction</a:t>
            </a:r>
            <a:r>
              <a:rPr b="0"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b="0" i="0" sz="13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446048" y="3775900"/>
            <a:ext cx="3440302" cy="34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 flipH="1">
            <a:off x="2632650" y="2632600"/>
            <a:ext cx="67791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sng" cap="none" strike="noStrike">
                <a:solidFill>
                  <a:schemeClr val="hlink"/>
                </a:solidFill>
                <a:latin typeface="Rubik Medium"/>
                <a:ea typeface="Rubik Medium"/>
                <a:cs typeface="Rubik Medium"/>
                <a:sym typeface="Rubik Medium"/>
                <a:hlinkClick r:id="rId4"/>
              </a:rPr>
              <a:t>Tornadoes by state since 1950 | elpasotimes.com</a:t>
            </a:r>
            <a:endParaRPr b="0" i="0" sz="2200" u="none" cap="none" strike="noStrike">
              <a:solidFill>
                <a:srgbClr val="243D5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4597825" y="3382930"/>
            <a:ext cx="3000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sng" cap="none" strike="noStrike">
                <a:solidFill>
                  <a:schemeClr val="hlink"/>
                </a:solidFill>
                <a:latin typeface="Rubik Medium"/>
                <a:ea typeface="Rubik Medium"/>
                <a:cs typeface="Rubik Medium"/>
                <a:sym typeface="Rubik Medium"/>
                <a:hlinkClick r:id="rId5"/>
              </a:rPr>
              <a:t>Wikipedia</a:t>
            </a:r>
            <a:endParaRPr b="0" i="0" sz="1600" u="none" cap="none" strike="noStrike">
              <a:solidFill>
                <a:srgbClr val="243D5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470363" y="1118851"/>
            <a:ext cx="1010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External Sources</a:t>
            </a:r>
            <a:endParaRPr b="0" i="0" sz="32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cxnSp>
        <p:nvCxnSpPr>
          <p:cNvPr id="129" name="Google Shape;129;p16"/>
          <p:cNvCxnSpPr/>
          <p:nvPr/>
        </p:nvCxnSpPr>
        <p:spPr>
          <a:xfrm flipH="1">
            <a:off x="8248259" y="3775910"/>
            <a:ext cx="350700" cy="508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0" name="Google Shape;130;p16"/>
          <p:cNvCxnSpPr/>
          <p:nvPr/>
        </p:nvCxnSpPr>
        <p:spPr>
          <a:xfrm flipH="1">
            <a:off x="8095345" y="3775910"/>
            <a:ext cx="350700" cy="508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1" name="Google Shape;131;p16"/>
          <p:cNvCxnSpPr/>
          <p:nvPr/>
        </p:nvCxnSpPr>
        <p:spPr>
          <a:xfrm rot="10800000">
            <a:off x="10920445" y="6256817"/>
            <a:ext cx="581100" cy="58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32" name="Google Shape;13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58514" y="4429533"/>
            <a:ext cx="1046142" cy="9656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6"/>
          <p:cNvCxnSpPr/>
          <p:nvPr/>
        </p:nvCxnSpPr>
        <p:spPr>
          <a:xfrm>
            <a:off x="11642600" y="1540100"/>
            <a:ext cx="0" cy="4847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16"/>
          <p:cNvCxnSpPr/>
          <p:nvPr/>
        </p:nvCxnSpPr>
        <p:spPr>
          <a:xfrm>
            <a:off x="619917" y="2013175"/>
            <a:ext cx="2100" cy="4374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16"/>
          <p:cNvSpPr/>
          <p:nvPr/>
        </p:nvSpPr>
        <p:spPr>
          <a:xfrm>
            <a:off x="568925" y="1908925"/>
            <a:ext cx="104100" cy="10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11590550" y="1436005"/>
            <a:ext cx="104100" cy="10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8498" y="767263"/>
            <a:ext cx="5245851" cy="532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/>
          <p:nvPr/>
        </p:nvSpPr>
        <p:spPr>
          <a:xfrm>
            <a:off x="3893700" y="1250700"/>
            <a:ext cx="4464900" cy="4449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4084061" y="2450673"/>
            <a:ext cx="40842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Data</a:t>
            </a:r>
            <a:endParaRPr b="0" i="0" sz="5500" u="none" cap="none" strike="noStrike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Acquisition</a:t>
            </a:r>
            <a:endParaRPr b="0" i="0" sz="5500" u="none" cap="none" strike="noStrike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44" name="Google Shape;144;p17"/>
          <p:cNvPicPr preferRelativeResize="0"/>
          <p:nvPr/>
        </p:nvPicPr>
        <p:blipFill rotWithShape="1">
          <a:blip r:embed="rId4">
            <a:alphaModFix/>
          </a:blip>
          <a:srcRect b="0" l="42548" r="0" t="0"/>
          <a:stretch/>
        </p:blipFill>
        <p:spPr>
          <a:xfrm flipH="1">
            <a:off x="10994425" y="2526875"/>
            <a:ext cx="1197575" cy="245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17"/>
          <p:cNvCxnSpPr/>
          <p:nvPr/>
        </p:nvCxnSpPr>
        <p:spPr>
          <a:xfrm rot="10800000">
            <a:off x="9913785" y="3735169"/>
            <a:ext cx="5399700" cy="0"/>
          </a:xfrm>
          <a:prstGeom prst="straightConnector1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17"/>
          <p:cNvCxnSpPr/>
          <p:nvPr/>
        </p:nvCxnSpPr>
        <p:spPr>
          <a:xfrm rot="10800000">
            <a:off x="9371385" y="3911875"/>
            <a:ext cx="5942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47" name="Google Shape;147;p17"/>
          <p:cNvCxnSpPr/>
          <p:nvPr/>
        </p:nvCxnSpPr>
        <p:spPr>
          <a:xfrm>
            <a:off x="-3408415" y="3754119"/>
            <a:ext cx="5399700" cy="0"/>
          </a:xfrm>
          <a:prstGeom prst="straightConnector1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17"/>
          <p:cNvCxnSpPr/>
          <p:nvPr/>
        </p:nvCxnSpPr>
        <p:spPr>
          <a:xfrm>
            <a:off x="-3408415" y="3930825"/>
            <a:ext cx="5942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9" name="Google Shape;149;p17"/>
          <p:cNvSpPr/>
          <p:nvPr/>
        </p:nvSpPr>
        <p:spPr>
          <a:xfrm>
            <a:off x="1991384" y="3691925"/>
            <a:ext cx="124500" cy="1242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5">
            <a:alphaModFix/>
          </a:blip>
          <a:srcRect b="0" l="39657" r="0" t="0"/>
          <a:stretch/>
        </p:blipFill>
        <p:spPr>
          <a:xfrm>
            <a:off x="0" y="2526875"/>
            <a:ext cx="1257875" cy="2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/>
          <p:nvPr/>
        </p:nvSpPr>
        <p:spPr>
          <a:xfrm flipH="1">
            <a:off x="9789187" y="3672975"/>
            <a:ext cx="124500" cy="1242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</a:t>
            </a:r>
            <a:r>
              <a:rPr b="0" i="0" lang="en-US" sz="13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Data Acquisition</a:t>
            </a:r>
            <a:endParaRPr b="0" i="0" sz="13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470363" y="1118851"/>
            <a:ext cx="1010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Crawling Using Seleniu</a:t>
            </a:r>
            <a:r>
              <a:rPr lang="en-US" sz="32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m</a:t>
            </a:r>
            <a:endParaRPr b="0" i="0" sz="32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cxnSp>
        <p:nvCxnSpPr>
          <p:cNvPr id="158" name="Google Shape;158;p18"/>
          <p:cNvCxnSpPr/>
          <p:nvPr/>
        </p:nvCxnSpPr>
        <p:spPr>
          <a:xfrm>
            <a:off x="592525" y="1771100"/>
            <a:ext cx="41727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18"/>
          <p:cNvCxnSpPr/>
          <p:nvPr/>
        </p:nvCxnSpPr>
        <p:spPr>
          <a:xfrm>
            <a:off x="592525" y="1876400"/>
            <a:ext cx="5172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60" name="Google Shape;160;p18"/>
          <p:cNvSpPr/>
          <p:nvPr/>
        </p:nvSpPr>
        <p:spPr>
          <a:xfrm>
            <a:off x="4771727" y="1734038"/>
            <a:ext cx="741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18" title="2022-01-26 10-25-40_Tri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267" y="2028800"/>
            <a:ext cx="6032533" cy="45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</a:t>
            </a:r>
            <a:r>
              <a:rPr b="0" i="0" lang="en-US" sz="13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Data Acquisition</a:t>
            </a:r>
            <a:endParaRPr b="0" i="0" sz="13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470363" y="1118851"/>
            <a:ext cx="1010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Crawling</a:t>
            </a:r>
            <a:endParaRPr b="0" i="0" sz="32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cxnSp>
        <p:nvCxnSpPr>
          <p:cNvPr id="168" name="Google Shape;168;p19"/>
          <p:cNvCxnSpPr/>
          <p:nvPr/>
        </p:nvCxnSpPr>
        <p:spPr>
          <a:xfrm>
            <a:off x="592525" y="1771098"/>
            <a:ext cx="19113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19"/>
          <p:cNvCxnSpPr/>
          <p:nvPr/>
        </p:nvCxnSpPr>
        <p:spPr>
          <a:xfrm>
            <a:off x="592525" y="1876400"/>
            <a:ext cx="2369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70" name="Google Shape;170;p19"/>
          <p:cNvSpPr/>
          <p:nvPr/>
        </p:nvSpPr>
        <p:spPr>
          <a:xfrm>
            <a:off x="2485727" y="1734038"/>
            <a:ext cx="741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399795" y="2092950"/>
            <a:ext cx="3681000" cy="48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177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We gathered the information using </a:t>
            </a:r>
            <a:r>
              <a:rPr b="0" i="0" lang="en-US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Selenium </a:t>
            </a:r>
            <a:endParaRPr b="0" i="0" sz="18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7747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9177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We understood that we want a big dataframe and that each row will represents a Tornado storm. that way, it would be easy for the machine to learn about each storm’s behavior and to predict it’s severity.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9177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we added all the states together and created another column called "State"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descr="Table&#10;&#10;Description automatically generated" id="172" name="Google Shape;17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8824" y="2263041"/>
            <a:ext cx="7415841" cy="3719547"/>
          </a:xfrm>
          <a:prstGeom prst="rect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/>
        </p:nvSpPr>
        <p:spPr>
          <a:xfrm>
            <a:off x="487224" y="379822"/>
            <a:ext cx="112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Tornadoes in the USA \\  </a:t>
            </a:r>
            <a:r>
              <a:rPr b="0" i="0" lang="en-US" sz="13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Data Acquisition</a:t>
            </a:r>
            <a:endParaRPr b="0" i="0" sz="13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470363" y="1118851"/>
            <a:ext cx="1010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Our Data Frame</a:t>
            </a:r>
            <a:endParaRPr b="0" i="0" sz="32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cxnSp>
        <p:nvCxnSpPr>
          <p:cNvPr id="179" name="Google Shape;179;p20"/>
          <p:cNvCxnSpPr/>
          <p:nvPr/>
        </p:nvCxnSpPr>
        <p:spPr>
          <a:xfrm>
            <a:off x="592525" y="1771100"/>
            <a:ext cx="3217500" cy="0"/>
          </a:xfrm>
          <a:prstGeom prst="straightConnector1">
            <a:avLst/>
          </a:prstGeom>
          <a:noFill/>
          <a:ln cap="flat" cmpd="sng" w="19050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20"/>
          <p:cNvCxnSpPr/>
          <p:nvPr/>
        </p:nvCxnSpPr>
        <p:spPr>
          <a:xfrm>
            <a:off x="592525" y="1876400"/>
            <a:ext cx="3540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81" name="Google Shape;181;p20"/>
          <p:cNvSpPr/>
          <p:nvPr/>
        </p:nvSpPr>
        <p:spPr>
          <a:xfrm>
            <a:off x="3810027" y="1734038"/>
            <a:ext cx="74100" cy="741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399807" y="2092950"/>
            <a:ext cx="8393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51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Year </a:t>
            </a: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– the year the Tornado accrued 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651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Day Month</a:t>
            </a: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 – the day and month the Tornado accrued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651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Length (In miles) </a:t>
            </a: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- how far did the Tornado travel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651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Width (in feet)</a:t>
            </a: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 - how wide was the circumference of the Tornado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651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Injury </a:t>
            </a: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– how many people got injured from the Tornado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651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Fatality</a:t>
            </a: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 – how many people died from the tornado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651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Property damage</a:t>
            </a: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 – how much damage in dollars did the Tornado create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1651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 Light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F Scale </a:t>
            </a:r>
            <a:r>
              <a:rPr b="0" i="0" lang="en-US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– what was the severity of the Tornado</a:t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4554" y="-1"/>
            <a:ext cx="338744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/>
          <p:nvPr/>
        </p:nvSpPr>
        <p:spPr>
          <a:xfrm>
            <a:off x="8804550" y="0"/>
            <a:ext cx="3400800" cy="6858000"/>
          </a:xfrm>
          <a:prstGeom prst="rect">
            <a:avLst/>
          </a:prstGeom>
          <a:solidFill>
            <a:srgbClr val="E07243">
              <a:alpha val="3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p20"/>
          <p:cNvCxnSpPr/>
          <p:nvPr/>
        </p:nvCxnSpPr>
        <p:spPr>
          <a:xfrm>
            <a:off x="8828950" y="0"/>
            <a:ext cx="0" cy="6881100"/>
          </a:xfrm>
          <a:prstGeom prst="straightConnector1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358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8498" y="767263"/>
            <a:ext cx="5245851" cy="532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/>
          <p:nvPr/>
        </p:nvSpPr>
        <p:spPr>
          <a:xfrm>
            <a:off x="3893700" y="1250700"/>
            <a:ext cx="4464900" cy="4449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4">
            <a:alphaModFix/>
          </a:blip>
          <a:srcRect b="0" l="42548" r="0" t="0"/>
          <a:stretch/>
        </p:blipFill>
        <p:spPr>
          <a:xfrm flipH="1">
            <a:off x="10994425" y="2526875"/>
            <a:ext cx="1197575" cy="245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21"/>
          <p:cNvCxnSpPr/>
          <p:nvPr/>
        </p:nvCxnSpPr>
        <p:spPr>
          <a:xfrm rot="10800000">
            <a:off x="9913785" y="3735169"/>
            <a:ext cx="5399700" cy="0"/>
          </a:xfrm>
          <a:prstGeom prst="straightConnector1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21"/>
          <p:cNvCxnSpPr/>
          <p:nvPr/>
        </p:nvCxnSpPr>
        <p:spPr>
          <a:xfrm rot="10800000">
            <a:off x="9371385" y="3911875"/>
            <a:ext cx="5942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95" name="Google Shape;195;p21"/>
          <p:cNvSpPr/>
          <p:nvPr/>
        </p:nvSpPr>
        <p:spPr>
          <a:xfrm flipH="1">
            <a:off x="9789187" y="3672975"/>
            <a:ext cx="124500" cy="1242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21"/>
          <p:cNvCxnSpPr/>
          <p:nvPr/>
        </p:nvCxnSpPr>
        <p:spPr>
          <a:xfrm>
            <a:off x="-3408415" y="3754119"/>
            <a:ext cx="5399700" cy="0"/>
          </a:xfrm>
          <a:prstGeom prst="straightConnector1">
            <a:avLst/>
          </a:prstGeom>
          <a:noFill/>
          <a:ln cap="flat" cmpd="sng" w="28575">
            <a:solidFill>
              <a:srgbClr val="E072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21"/>
          <p:cNvCxnSpPr/>
          <p:nvPr/>
        </p:nvCxnSpPr>
        <p:spPr>
          <a:xfrm>
            <a:off x="-3408415" y="3930825"/>
            <a:ext cx="5942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98" name="Google Shape;198;p21"/>
          <p:cNvSpPr/>
          <p:nvPr/>
        </p:nvSpPr>
        <p:spPr>
          <a:xfrm>
            <a:off x="1991384" y="3691925"/>
            <a:ext cx="124500" cy="124200"/>
          </a:xfrm>
          <a:prstGeom prst="ellipse">
            <a:avLst/>
          </a:prstGeom>
          <a:solidFill>
            <a:srgbClr val="7EBD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21"/>
          <p:cNvPicPr preferRelativeResize="0"/>
          <p:nvPr/>
        </p:nvPicPr>
        <p:blipFill rotWithShape="1">
          <a:blip r:embed="rId4">
            <a:alphaModFix/>
          </a:blip>
          <a:srcRect b="0" l="39657" r="0" t="0"/>
          <a:stretch/>
        </p:blipFill>
        <p:spPr>
          <a:xfrm>
            <a:off x="0" y="2526875"/>
            <a:ext cx="1257875" cy="2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4084061" y="2450673"/>
            <a:ext cx="40842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Data</a:t>
            </a:r>
            <a:endParaRPr b="0" i="0" sz="5500" u="none" cap="none" strike="noStrike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Cleaning</a:t>
            </a:r>
            <a:endParaRPr b="0" i="0" sz="5500" u="none" cap="none" strike="noStrike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